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0" r:id="rId6"/>
    <p:sldId id="272" r:id="rId7"/>
    <p:sldId id="270" r:id="rId8"/>
    <p:sldId id="261" r:id="rId9"/>
    <p:sldId id="266" r:id="rId10"/>
    <p:sldId id="275" r:id="rId11"/>
    <p:sldId id="262" r:id="rId12"/>
    <p:sldId id="263" r:id="rId13"/>
    <p:sldId id="264" r:id="rId14"/>
    <p:sldId id="265" r:id="rId15"/>
    <p:sldId id="267" r:id="rId16"/>
    <p:sldId id="269" r:id="rId17"/>
    <p:sldId id="271" r:id="rId18"/>
    <p:sldId id="273" r:id="rId19"/>
    <p:sldId id="276"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1" autoAdjust="0"/>
    <p:restoredTop sz="94660"/>
  </p:normalViewPr>
  <p:slideViewPr>
    <p:cSldViewPr snapToGrid="0">
      <p:cViewPr>
        <p:scale>
          <a:sx n="75" d="100"/>
          <a:sy n="75" d="100"/>
        </p:scale>
        <p:origin x="3304" y="29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4467275-18F0-4135-9C2D-4B3F1CFA528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94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AA857-8C8F-41C2-B590-DDB83F43DF5E}"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67275-18F0-4135-9C2D-4B3F1CFA5283}" type="slidenum">
              <a:rPr lang="en-US" smtClean="0"/>
              <a:t>‹#›</a:t>
            </a:fld>
            <a:endParaRPr lang="en-US"/>
          </a:p>
        </p:txBody>
      </p:sp>
    </p:spTree>
    <p:extLst>
      <p:ext uri="{BB962C8B-B14F-4D97-AF65-F5344CB8AC3E}">
        <p14:creationId xmlns:p14="http://schemas.microsoft.com/office/powerpoint/2010/main" val="121808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67275-18F0-4135-9C2D-4B3F1CFA528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19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67275-18F0-4135-9C2D-4B3F1CFA528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563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67275-18F0-4135-9C2D-4B3F1CFA5283}" type="slidenum">
              <a:rPr lang="en-US" smtClean="0"/>
              <a:t>‹#›</a:t>
            </a:fld>
            <a:endParaRPr lang="en-US"/>
          </a:p>
        </p:txBody>
      </p:sp>
    </p:spTree>
    <p:extLst>
      <p:ext uri="{BB962C8B-B14F-4D97-AF65-F5344CB8AC3E}">
        <p14:creationId xmlns:p14="http://schemas.microsoft.com/office/powerpoint/2010/main" val="935190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67275-18F0-4135-9C2D-4B3F1CFA528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5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67275-18F0-4135-9C2D-4B3F1CFA528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459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67275-18F0-4135-9C2D-4B3F1CFA528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510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67275-18F0-4135-9C2D-4B3F1CFA528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06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67275-18F0-4135-9C2D-4B3F1CFA5283}" type="slidenum">
              <a:rPr lang="en-US" smtClean="0"/>
              <a:t>‹#›</a:t>
            </a:fld>
            <a:endParaRPr lang="en-US"/>
          </a:p>
        </p:txBody>
      </p:sp>
    </p:spTree>
    <p:extLst>
      <p:ext uri="{BB962C8B-B14F-4D97-AF65-F5344CB8AC3E}">
        <p14:creationId xmlns:p14="http://schemas.microsoft.com/office/powerpoint/2010/main" val="202753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AA857-8C8F-41C2-B590-DDB83F43DF5E}"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67275-18F0-4135-9C2D-4B3F1CFA528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78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9AA857-8C8F-41C2-B590-DDB83F43DF5E}"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67275-18F0-4135-9C2D-4B3F1CFA5283}" type="slidenum">
              <a:rPr lang="en-US" smtClean="0"/>
              <a:t>‹#›</a:t>
            </a:fld>
            <a:endParaRPr lang="en-US"/>
          </a:p>
        </p:txBody>
      </p:sp>
    </p:spTree>
    <p:extLst>
      <p:ext uri="{BB962C8B-B14F-4D97-AF65-F5344CB8AC3E}">
        <p14:creationId xmlns:p14="http://schemas.microsoft.com/office/powerpoint/2010/main" val="108276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9AA857-8C8F-41C2-B590-DDB83F43DF5E}" type="datetimeFigureOut">
              <a:rPr lang="en-US" smtClean="0"/>
              <a:t>9/11/16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67275-18F0-4135-9C2D-4B3F1CFA528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8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9AA857-8C8F-41C2-B590-DDB83F43DF5E}" type="datetimeFigureOut">
              <a:rPr lang="en-US" smtClean="0"/>
              <a:t>9/11/16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467275-18F0-4135-9C2D-4B3F1CFA528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16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AA857-8C8F-41C2-B590-DDB83F43DF5E}" type="datetimeFigureOut">
              <a:rPr lang="en-US" smtClean="0"/>
              <a:t>9/11/16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67275-18F0-4135-9C2D-4B3F1CFA5283}" type="slidenum">
              <a:rPr lang="en-US" smtClean="0"/>
              <a:t>‹#›</a:t>
            </a:fld>
            <a:endParaRPr lang="en-US"/>
          </a:p>
        </p:txBody>
      </p:sp>
    </p:spTree>
    <p:extLst>
      <p:ext uri="{BB962C8B-B14F-4D97-AF65-F5344CB8AC3E}">
        <p14:creationId xmlns:p14="http://schemas.microsoft.com/office/powerpoint/2010/main" val="148846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AA857-8C8F-41C2-B590-DDB83F43DF5E}"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67275-18F0-4135-9C2D-4B3F1CFA528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903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AA857-8C8F-41C2-B590-DDB83F43DF5E}"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467275-18F0-4135-9C2D-4B3F1CFA5283}" type="slidenum">
              <a:rPr lang="en-US" smtClean="0"/>
              <a:t>‹#›</a:t>
            </a:fld>
            <a:endParaRPr lang="en-US"/>
          </a:p>
        </p:txBody>
      </p:sp>
    </p:spTree>
    <p:extLst>
      <p:ext uri="{BB962C8B-B14F-4D97-AF65-F5344CB8AC3E}">
        <p14:creationId xmlns:p14="http://schemas.microsoft.com/office/powerpoint/2010/main" val="42287389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9AA857-8C8F-41C2-B590-DDB83F43DF5E}" type="datetimeFigureOut">
              <a:rPr lang="en-US" smtClean="0"/>
              <a:t>9/11/16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467275-18F0-4135-9C2D-4B3F1CFA5283}" type="slidenum">
              <a:rPr lang="en-US" smtClean="0"/>
              <a:t>‹#›</a:t>
            </a:fld>
            <a:endParaRPr lang="en-US"/>
          </a:p>
        </p:txBody>
      </p:sp>
    </p:spTree>
    <p:extLst>
      <p:ext uri="{BB962C8B-B14F-4D97-AF65-F5344CB8AC3E}">
        <p14:creationId xmlns:p14="http://schemas.microsoft.com/office/powerpoint/2010/main" val="1282881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 Safety in Our Makerspace</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Tree>
    <p:extLst>
      <p:ext uri="{BB962C8B-B14F-4D97-AF65-F5344CB8AC3E}">
        <p14:creationId xmlns:p14="http://schemas.microsoft.com/office/powerpoint/2010/main" val="167706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 where to find MSDS, kitty litter, safety glasses, and ear plugs</a:t>
            </a:r>
            <a:endParaRPr lang="en-US" dirty="0"/>
          </a:p>
        </p:txBody>
      </p:sp>
      <p:sp>
        <p:nvSpPr>
          <p:cNvPr id="3" name="Content Placeholder 2"/>
          <p:cNvSpPr>
            <a:spLocks noGrp="1"/>
          </p:cNvSpPr>
          <p:nvPr>
            <p:ph idx="1"/>
          </p:nvPr>
        </p:nvSpPr>
        <p:spPr/>
        <p:txBody>
          <a:bodyPr>
            <a:normAutofit/>
          </a:bodyPr>
          <a:lstStyle/>
          <a:p>
            <a:r>
              <a:rPr lang="en-US" dirty="0" smtClean="0"/>
              <a:t>When entering the shop area, look to the right and you will find these items. Please become familiar with this area.</a:t>
            </a:r>
            <a:endParaRPr lang="en-US" dirty="0"/>
          </a:p>
        </p:txBody>
      </p:sp>
      <p:sp>
        <p:nvSpPr>
          <p:cNvPr id="4" name="Content Placeholder 3"/>
          <p:cNvSpPr>
            <a:spLocks noGrp="1"/>
          </p:cNvSpPr>
          <p:nvPr>
            <p:ph sz="quarter" idx="4294967295"/>
          </p:nvPr>
        </p:nvSpPr>
        <p:spPr>
          <a:xfrm>
            <a:off x="1295402" y="3437467"/>
            <a:ext cx="10066866" cy="2437871"/>
          </a:xfrm>
        </p:spPr>
        <p:txBody>
          <a:bodyPr>
            <a:normAutofit/>
          </a:bodyPr>
          <a:lstStyle/>
          <a:p>
            <a:r>
              <a:rPr lang="en-US" dirty="0" smtClean="0"/>
              <a:t>If you bring or store your own chemicals at </a:t>
            </a:r>
            <a:r>
              <a:rPr lang="en-US" dirty="0" err="1"/>
              <a:t>Q</a:t>
            </a:r>
            <a:r>
              <a:rPr lang="en-US" dirty="0" err="1" smtClean="0"/>
              <a:t>uelab</a:t>
            </a:r>
            <a:r>
              <a:rPr lang="en-US" dirty="0" smtClean="0"/>
              <a:t>, make sure it is labeled with the contents and owner of the chemical. We have a cd that provides MSDS for most of the chemicals we use, but please check and provide MSDS if it’s not on the database (check for cd in the MSDS binder).</a:t>
            </a:r>
            <a:endParaRPr lang="en-US" dirty="0"/>
          </a:p>
        </p:txBody>
      </p:sp>
    </p:spTree>
    <p:extLst>
      <p:ext uri="{BB962C8B-B14F-4D97-AF65-F5344CB8AC3E}">
        <p14:creationId xmlns:p14="http://schemas.microsoft.com/office/powerpoint/2010/main" val="38430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2932" y="982133"/>
            <a:ext cx="9939867" cy="4521730"/>
          </a:xfrm>
        </p:spPr>
        <p:txBody>
          <a:bodyPr>
            <a:normAutofit fontScale="90000"/>
          </a:bodyPr>
          <a:lstStyle/>
          <a:p>
            <a:r>
              <a:rPr lang="en-US" dirty="0" smtClean="0"/>
              <a:t>Follow the two person rule when working with certain equipment. Equipment that requires someone else in the area while you are working includes the full size lathe and the milling machine. If you’re not sure about a piece of equipment, please ask the area officer.</a:t>
            </a:r>
            <a:endParaRPr lang="en-US" dirty="0"/>
          </a:p>
        </p:txBody>
      </p:sp>
    </p:spTree>
    <p:extLst>
      <p:ext uri="{BB962C8B-B14F-4D97-AF65-F5344CB8AC3E}">
        <p14:creationId xmlns:p14="http://schemas.microsoft.com/office/powerpoint/2010/main" val="192096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 The Shop Space – No Horseplay</a:t>
            </a:r>
            <a:endParaRPr lang="en-US" dirty="0"/>
          </a:p>
        </p:txBody>
      </p:sp>
      <p:pic>
        <p:nvPicPr>
          <p:cNvPr id="5" name="Content Placeholder 4"/>
          <p:cNvPicPr>
            <a:picLocks noGrp="1" noChangeAspect="1"/>
          </p:cNvPicPr>
          <p:nvPr>
            <p:ph sz="half" idx="1"/>
          </p:nvPr>
        </p:nvPicPr>
        <p:blipFill>
          <a:blip r:embed="rId2"/>
          <a:stretch>
            <a:fillRect/>
          </a:stretch>
        </p:blipFill>
        <p:spPr>
          <a:xfrm>
            <a:off x="1933674" y="2560638"/>
            <a:ext cx="3447851" cy="3309937"/>
          </a:xfrm>
          <a:prstGeom prst="rect">
            <a:avLst/>
          </a:prstGeom>
        </p:spPr>
      </p:pic>
      <p:sp>
        <p:nvSpPr>
          <p:cNvPr id="6" name="Content Placeholder 5"/>
          <p:cNvSpPr>
            <a:spLocks noGrp="1"/>
          </p:cNvSpPr>
          <p:nvPr>
            <p:ph sz="half" idx="2"/>
          </p:nvPr>
        </p:nvSpPr>
        <p:spPr/>
        <p:txBody>
          <a:bodyPr/>
          <a:lstStyle/>
          <a:p>
            <a:endParaRPr lang="en-US"/>
          </a:p>
        </p:txBody>
      </p:sp>
    </p:spTree>
    <p:extLst>
      <p:ext uri="{BB962C8B-B14F-4D97-AF65-F5344CB8AC3E}">
        <p14:creationId xmlns:p14="http://schemas.microsoft.com/office/powerpoint/2010/main" val="177619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Your Work Area Clean And Orderly</a:t>
            </a:r>
            <a:endParaRPr lang="en-US" dirty="0"/>
          </a:p>
        </p:txBody>
      </p:sp>
      <p:pic>
        <p:nvPicPr>
          <p:cNvPr id="5" name="Content Placeholder 4"/>
          <p:cNvPicPr>
            <a:picLocks noGrp="1" noChangeAspect="1"/>
          </p:cNvPicPr>
          <p:nvPr>
            <p:ph sz="half" idx="1"/>
          </p:nvPr>
        </p:nvPicPr>
        <p:blipFill>
          <a:blip r:embed="rId2"/>
          <a:stretch>
            <a:fillRect/>
          </a:stretch>
        </p:blipFill>
        <p:spPr>
          <a:xfrm>
            <a:off x="1298575" y="2888655"/>
            <a:ext cx="4718050" cy="2653903"/>
          </a:xfrm>
          <a:prstGeom prst="rect">
            <a:avLst/>
          </a:prstGeom>
        </p:spPr>
      </p:pic>
      <p:sp>
        <p:nvSpPr>
          <p:cNvPr id="4" name="Text Placeholder 3"/>
          <p:cNvSpPr>
            <a:spLocks noGrp="1"/>
          </p:cNvSpPr>
          <p:nvPr>
            <p:ph sz="half" idx="2"/>
          </p:nvPr>
        </p:nvSpPr>
        <p:spPr/>
        <p:txBody>
          <a:bodyPr/>
          <a:lstStyle/>
          <a:p>
            <a:r>
              <a:rPr lang="en-US" dirty="0" smtClean="0"/>
              <a:t>Neatly arrange all equipment and material.</a:t>
            </a:r>
          </a:p>
          <a:p>
            <a:endParaRPr lang="en-US" dirty="0"/>
          </a:p>
          <a:p>
            <a:r>
              <a:rPr lang="en-US" dirty="0" smtClean="0"/>
              <a:t>Do not allow metal, parts, wires, scrap, or other material to accumulate on the shop floors or in the work areas.</a:t>
            </a:r>
            <a:endParaRPr lang="en-US" dirty="0"/>
          </a:p>
        </p:txBody>
      </p:sp>
    </p:spTree>
    <p:extLst>
      <p:ext uri="{BB962C8B-B14F-4D97-AF65-F5344CB8AC3E}">
        <p14:creationId xmlns:p14="http://schemas.microsoft.com/office/powerpoint/2010/main" val="368379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 When To Wear Gloves And Not To Wear Gloves</a:t>
            </a:r>
            <a:endParaRPr lang="en-US" dirty="0"/>
          </a:p>
        </p:txBody>
      </p:sp>
      <p:pic>
        <p:nvPicPr>
          <p:cNvPr id="5" name="Content Placeholder 4"/>
          <p:cNvPicPr>
            <a:picLocks noGrp="1" noChangeAspect="1"/>
          </p:cNvPicPr>
          <p:nvPr>
            <p:ph sz="half" idx="1"/>
          </p:nvPr>
        </p:nvPicPr>
        <p:blipFill>
          <a:blip r:embed="rId2"/>
          <a:stretch>
            <a:fillRect/>
          </a:stretch>
        </p:blipFill>
        <p:spPr>
          <a:xfrm>
            <a:off x="2002631" y="2560638"/>
            <a:ext cx="3309937" cy="3309937"/>
          </a:xfrm>
          <a:prstGeom prst="rect">
            <a:avLst/>
          </a:prstGeom>
        </p:spPr>
      </p:pic>
      <p:sp>
        <p:nvSpPr>
          <p:cNvPr id="4" name="Text Placeholder 3"/>
          <p:cNvSpPr>
            <a:spLocks noGrp="1"/>
          </p:cNvSpPr>
          <p:nvPr>
            <p:ph sz="half" idx="2"/>
          </p:nvPr>
        </p:nvSpPr>
        <p:spPr/>
        <p:txBody>
          <a:bodyPr/>
          <a:lstStyle/>
          <a:p>
            <a:r>
              <a:rPr lang="en-US" dirty="0" smtClean="0"/>
              <a:t>Gloves should be worn when casting.</a:t>
            </a:r>
          </a:p>
          <a:p>
            <a:r>
              <a:rPr lang="en-US" dirty="0" smtClean="0"/>
              <a:t>Gloves should NOT be worn when operating cutting tools or tools that contain rotating spindles, such as drills.</a:t>
            </a:r>
            <a:endParaRPr lang="en-US" dirty="0"/>
          </a:p>
        </p:txBody>
      </p:sp>
    </p:spTree>
    <p:extLst>
      <p:ext uri="{BB962C8B-B14F-4D97-AF65-F5344CB8AC3E}">
        <p14:creationId xmlns:p14="http://schemas.microsoft.com/office/powerpoint/2010/main" val="71588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You Are Sober And Awake</a:t>
            </a:r>
            <a:endParaRPr lang="en-US" dirty="0"/>
          </a:p>
        </p:txBody>
      </p:sp>
      <p:sp>
        <p:nvSpPr>
          <p:cNvPr id="4" name="Text Placeholder 3"/>
          <p:cNvSpPr>
            <a:spLocks noGrp="1"/>
          </p:cNvSpPr>
          <p:nvPr>
            <p:ph sz="half" idx="1"/>
          </p:nvPr>
        </p:nvSpPr>
        <p:spPr/>
        <p:txBody>
          <a:bodyPr/>
          <a:lstStyle/>
          <a:p>
            <a:r>
              <a:rPr lang="en-US" dirty="0" smtClean="0"/>
              <a:t>Never work in the shop if you are tired, in a hurry, or under the influence.</a:t>
            </a:r>
          </a:p>
          <a:p>
            <a:r>
              <a:rPr lang="en-US" dirty="0" smtClean="0"/>
              <a:t>Don’t rush or take chances. Obey all safety rules.</a:t>
            </a:r>
            <a:endParaRPr lang="en-US" dirty="0"/>
          </a:p>
        </p:txBody>
      </p:sp>
      <p:sp>
        <p:nvSpPr>
          <p:cNvPr id="5" name="Content Placeholder 4"/>
          <p:cNvSpPr>
            <a:spLocks noGrp="1"/>
          </p:cNvSpPr>
          <p:nvPr>
            <p:ph sz="half" idx="2"/>
          </p:nvPr>
        </p:nvSpPr>
        <p:spPr>
          <a:xfrm>
            <a:off x="9042400" y="3268132"/>
            <a:ext cx="1857248" cy="2602315"/>
          </a:xfrm>
        </p:spPr>
        <p:txBody>
          <a:bodyPr/>
          <a:lstStyle/>
          <a:p>
            <a:r>
              <a:rPr lang="en-US" dirty="0" smtClean="0"/>
              <a:t> </a:t>
            </a:r>
            <a:endParaRPr lang="en-US" dirty="0"/>
          </a:p>
        </p:txBody>
      </p:sp>
    </p:spTree>
    <p:extLst>
      <p:ext uri="{BB962C8B-B14F-4D97-AF65-F5344CB8AC3E}">
        <p14:creationId xmlns:p14="http://schemas.microsoft.com/office/powerpoint/2010/main" val="260549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Give workers space – if someone is working on a machine, don’t interrupt them</a:t>
            </a:r>
            <a:endParaRPr lang="en-US" dirty="0"/>
          </a:p>
        </p:txBody>
      </p:sp>
      <p:sp>
        <p:nvSpPr>
          <p:cNvPr id="7" name="Content Placeholder 6"/>
          <p:cNvSpPr>
            <a:spLocks noGrp="1"/>
          </p:cNvSpPr>
          <p:nvPr>
            <p:ph sz="half" idx="1"/>
          </p:nvPr>
        </p:nvSpPr>
        <p:spPr/>
        <p:txBody>
          <a:bodyPr/>
          <a:lstStyle/>
          <a:p>
            <a:r>
              <a:rPr lang="en-US" dirty="0" smtClean="0"/>
              <a:t>Look for yellow and black tape marking machine areas where makers need extra room.</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24700" y="2837656"/>
            <a:ext cx="2832100" cy="2755900"/>
          </a:xfrm>
        </p:spPr>
      </p:pic>
    </p:spTree>
    <p:extLst>
      <p:ext uri="{BB962C8B-B14F-4D97-AF65-F5344CB8AC3E}">
        <p14:creationId xmlns:p14="http://schemas.microsoft.com/office/powerpoint/2010/main" val="18366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Keep a 4” margin of safety when using machines. Don’t move your fingers too close to blades, drills, or other moving parts</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2200" y="2870200"/>
            <a:ext cx="2387600" cy="2692400"/>
          </a:xfrm>
        </p:spPr>
      </p:pic>
    </p:spTree>
    <p:extLst>
      <p:ext uri="{BB962C8B-B14F-4D97-AF65-F5344CB8AC3E}">
        <p14:creationId xmlns:p14="http://schemas.microsoft.com/office/powerpoint/2010/main" val="308898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where to locate first aid equipment</a:t>
            </a:r>
            <a:endParaRPr lang="en-US" dirty="0"/>
          </a:p>
        </p:txBody>
      </p:sp>
      <p:sp>
        <p:nvSpPr>
          <p:cNvPr id="3" name="Content Placeholder 2"/>
          <p:cNvSpPr>
            <a:spLocks noGrp="1"/>
          </p:cNvSpPr>
          <p:nvPr>
            <p:ph idx="1"/>
          </p:nvPr>
        </p:nvSpPr>
        <p:spPr/>
        <p:txBody>
          <a:bodyPr/>
          <a:lstStyle/>
          <a:p>
            <a:r>
              <a:rPr lang="en-US" dirty="0" smtClean="0"/>
              <a:t>There is a general first aid area in the kitchen, but there are additional areas in the shop and core.</a:t>
            </a:r>
            <a:endParaRPr lang="en-US" dirty="0"/>
          </a:p>
        </p:txBody>
      </p:sp>
    </p:spTree>
    <p:extLst>
      <p:ext uri="{BB962C8B-B14F-4D97-AF65-F5344CB8AC3E}">
        <p14:creationId xmlns:p14="http://schemas.microsoft.com/office/powerpoint/2010/main" val="153337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safety around electricity</a:t>
            </a:r>
            <a:endParaRPr lang="en-US" dirty="0"/>
          </a:p>
        </p:txBody>
      </p:sp>
      <p:sp>
        <p:nvSpPr>
          <p:cNvPr id="3" name="Content Placeholder 2"/>
          <p:cNvSpPr>
            <a:spLocks noGrp="1"/>
          </p:cNvSpPr>
          <p:nvPr>
            <p:ph idx="1"/>
          </p:nvPr>
        </p:nvSpPr>
        <p:spPr/>
        <p:txBody>
          <a:bodyPr/>
          <a:lstStyle/>
          <a:p>
            <a:r>
              <a:rPr lang="en-US" dirty="0" smtClean="0"/>
              <a:t>Locate breaker boxes so you can quickly find them in an emergency.</a:t>
            </a:r>
          </a:p>
          <a:p>
            <a:r>
              <a:rPr lang="en-US" smtClean="0"/>
              <a:t>Check your tool </a:t>
            </a:r>
            <a:r>
              <a:rPr lang="en-US" dirty="0" smtClean="0"/>
              <a:t>to make sure the cords are not damaged before you plug </a:t>
            </a:r>
            <a:r>
              <a:rPr lang="en-US" smtClean="0"/>
              <a:t>it in.</a:t>
            </a:r>
            <a:endParaRPr lang="en-US" dirty="0"/>
          </a:p>
        </p:txBody>
      </p:sp>
    </p:spTree>
    <p:extLst>
      <p:ext uri="{BB962C8B-B14F-4D97-AF65-F5344CB8AC3E}">
        <p14:creationId xmlns:p14="http://schemas.microsoft.com/office/powerpoint/2010/main" val="323239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Makerspaces can be dangerous</a:t>
            </a:r>
            <a:endParaRPr lang="en-US" dirty="0"/>
          </a:p>
        </p:txBody>
      </p:sp>
      <p:sp>
        <p:nvSpPr>
          <p:cNvPr id="3" name="Content Placeholder 2"/>
          <p:cNvSpPr>
            <a:spLocks noGrp="1"/>
          </p:cNvSpPr>
          <p:nvPr>
            <p:ph idx="1"/>
          </p:nvPr>
        </p:nvSpPr>
        <p:spPr/>
        <p:txBody>
          <a:bodyPr/>
          <a:lstStyle/>
          <a:p>
            <a:r>
              <a:rPr lang="en-US" dirty="0" smtClean="0"/>
              <a:t>Treat the space with respect</a:t>
            </a:r>
          </a:p>
          <a:p>
            <a:r>
              <a:rPr lang="en-US" dirty="0" smtClean="0"/>
              <a:t>Always follow safety guidelines</a:t>
            </a:r>
          </a:p>
          <a:p>
            <a:endParaRPr lang="en-US" dirty="0"/>
          </a:p>
        </p:txBody>
      </p:sp>
    </p:spTree>
    <p:extLst>
      <p:ext uri="{BB962C8B-B14F-4D97-AF65-F5344CB8AC3E}">
        <p14:creationId xmlns:p14="http://schemas.microsoft.com/office/powerpoint/2010/main" val="394510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care of your tools, take care of your space, but especially, take care of the tools you cannot replace.</a:t>
            </a:r>
            <a:endParaRPr lang="en-US" dirty="0"/>
          </a:p>
        </p:txBody>
      </p:sp>
      <p:pic>
        <p:nvPicPr>
          <p:cNvPr id="4" name="Content Placeholder 3"/>
          <p:cNvPicPr>
            <a:picLocks noGrp="1" noChangeAspect="1"/>
          </p:cNvPicPr>
          <p:nvPr>
            <p:ph idx="1"/>
          </p:nvPr>
        </p:nvPicPr>
        <p:blipFill>
          <a:blip r:embed="rId2"/>
          <a:stretch>
            <a:fillRect/>
          </a:stretch>
        </p:blipFill>
        <p:spPr>
          <a:xfrm>
            <a:off x="4432300" y="2997200"/>
            <a:ext cx="3327400" cy="2438400"/>
          </a:xfrm>
        </p:spPr>
      </p:pic>
    </p:spTree>
    <p:extLst>
      <p:ext uri="{BB962C8B-B14F-4D97-AF65-F5344CB8AC3E}">
        <p14:creationId xmlns:p14="http://schemas.microsoft.com/office/powerpoint/2010/main" val="348866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Protective Gear</a:t>
            </a:r>
            <a:endParaRPr lang="en-US" dirty="0"/>
          </a:p>
        </p:txBody>
      </p:sp>
      <p:pic>
        <p:nvPicPr>
          <p:cNvPr id="4" name="Content Placeholder 3"/>
          <p:cNvPicPr>
            <a:picLocks noGrp="1" noChangeAspect="1"/>
          </p:cNvPicPr>
          <p:nvPr>
            <p:ph sz="half" idx="1"/>
          </p:nvPr>
        </p:nvPicPr>
        <p:blipFill>
          <a:blip r:embed="rId2"/>
          <a:stretch>
            <a:fillRect/>
          </a:stretch>
        </p:blipFill>
        <p:spPr>
          <a:xfrm>
            <a:off x="1298575" y="2612618"/>
            <a:ext cx="4718050" cy="3205977"/>
          </a:xfrm>
          <a:prstGeom prst="rect">
            <a:avLst/>
          </a:prstGeom>
        </p:spPr>
      </p:pic>
      <p:sp>
        <p:nvSpPr>
          <p:cNvPr id="5" name="Text Placeholder 4"/>
          <p:cNvSpPr>
            <a:spLocks noGrp="1"/>
          </p:cNvSpPr>
          <p:nvPr>
            <p:ph sz="half" idx="2"/>
          </p:nvPr>
        </p:nvSpPr>
        <p:spPr/>
        <p:txBody>
          <a:bodyPr/>
          <a:lstStyle/>
          <a:p>
            <a:r>
              <a:rPr lang="en-US" dirty="0" smtClean="0"/>
              <a:t>Always wear safety glasses when you are in the shop area or using any tools.</a:t>
            </a:r>
            <a:endParaRPr lang="en-US" dirty="0"/>
          </a:p>
        </p:txBody>
      </p:sp>
    </p:spTree>
    <p:extLst>
      <p:ext uri="{BB962C8B-B14F-4D97-AF65-F5344CB8AC3E}">
        <p14:creationId xmlns:p14="http://schemas.microsoft.com/office/powerpoint/2010/main" val="265231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 Shoes That Cover Your Entire Foot</a:t>
            </a:r>
            <a:endParaRPr lang="en-US" dirty="0"/>
          </a:p>
        </p:txBody>
      </p:sp>
      <p:sp>
        <p:nvSpPr>
          <p:cNvPr id="4" name="Text Placeholder 3"/>
          <p:cNvSpPr>
            <a:spLocks noGrp="1"/>
          </p:cNvSpPr>
          <p:nvPr>
            <p:ph sz="half" idx="1"/>
          </p:nvPr>
        </p:nvSpPr>
        <p:spPr/>
        <p:txBody>
          <a:bodyPr/>
          <a:lstStyle/>
          <a:p>
            <a:r>
              <a:rPr lang="en-US" dirty="0" smtClean="0"/>
              <a:t>Any shoe that exposes your toes or heals can put you in danger of injury from:</a:t>
            </a:r>
          </a:p>
          <a:p>
            <a:r>
              <a:rPr lang="en-US" dirty="0" smtClean="0"/>
              <a:t>Stuff falling on your feet</a:t>
            </a:r>
          </a:p>
          <a:p>
            <a:r>
              <a:rPr lang="en-US" dirty="0" smtClean="0"/>
              <a:t>Chemicals spilling</a:t>
            </a:r>
          </a:p>
          <a:p>
            <a:r>
              <a:rPr lang="en-US" dirty="0" smtClean="0"/>
              <a:t>Hot things burning your feet</a:t>
            </a:r>
          </a:p>
          <a:p>
            <a:r>
              <a:rPr lang="en-US" dirty="0" smtClean="0"/>
              <a:t>Stubbing your toes on sharp objects</a:t>
            </a:r>
            <a:endParaRPr lang="en-US" dirty="0"/>
          </a:p>
        </p:txBody>
      </p:sp>
      <p:pic>
        <p:nvPicPr>
          <p:cNvPr id="3" name="Content Placeholder 2"/>
          <p:cNvPicPr>
            <a:picLocks noGrp="1" noChangeAspect="1"/>
          </p:cNvPicPr>
          <p:nvPr>
            <p:ph sz="half" idx="2"/>
          </p:nvPr>
        </p:nvPicPr>
        <p:blipFill>
          <a:blip r:embed="rId2"/>
          <a:stretch>
            <a:fillRect/>
          </a:stretch>
        </p:blipFill>
        <p:spPr>
          <a:xfrm>
            <a:off x="6522796" y="2560638"/>
            <a:ext cx="4035908" cy="3309937"/>
          </a:xfrm>
        </p:spPr>
      </p:pic>
    </p:spTree>
    <p:extLst>
      <p:ext uri="{BB962C8B-B14F-4D97-AF65-F5344CB8AC3E}">
        <p14:creationId xmlns:p14="http://schemas.microsoft.com/office/powerpoint/2010/main" val="418264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Tie Your Hair Back, Don’t Wear Anything That Can Get Tangled In Equipment</a:t>
            </a:r>
            <a:endParaRPr lang="en-US" dirty="0"/>
          </a:p>
        </p:txBody>
      </p:sp>
      <p:pic>
        <p:nvPicPr>
          <p:cNvPr id="5" name="Content Placeholder 4"/>
          <p:cNvPicPr>
            <a:picLocks noGrp="1" noChangeAspect="1"/>
          </p:cNvPicPr>
          <p:nvPr>
            <p:ph sz="half" idx="1"/>
          </p:nvPr>
        </p:nvPicPr>
        <p:blipFill>
          <a:blip r:embed="rId2"/>
          <a:stretch>
            <a:fillRect/>
          </a:stretch>
        </p:blipFill>
        <p:spPr>
          <a:xfrm>
            <a:off x="1298575" y="2888655"/>
            <a:ext cx="4718050" cy="2653903"/>
          </a:xfrm>
          <a:prstGeom prst="rect">
            <a:avLst/>
          </a:prstGeom>
        </p:spPr>
      </p:pic>
      <p:sp>
        <p:nvSpPr>
          <p:cNvPr id="4" name="Text Placeholder 3"/>
          <p:cNvSpPr>
            <a:spLocks noGrp="1"/>
          </p:cNvSpPr>
          <p:nvPr>
            <p:ph sz="half" idx="2"/>
          </p:nvPr>
        </p:nvSpPr>
        <p:spPr/>
        <p:txBody>
          <a:bodyPr/>
          <a:lstStyle/>
          <a:p>
            <a:r>
              <a:rPr lang="en-US" dirty="0" smtClean="0"/>
              <a:t>Loose clothing, dangling jewelry, and long hair can get tangled in equipment, even simple hand tools.</a:t>
            </a:r>
          </a:p>
          <a:p>
            <a:endParaRPr lang="en-US" dirty="0"/>
          </a:p>
        </p:txBody>
      </p:sp>
    </p:spTree>
    <p:extLst>
      <p:ext uri="{BB962C8B-B14F-4D97-AF65-F5344CB8AC3E}">
        <p14:creationId xmlns:p14="http://schemas.microsoft.com/office/powerpoint/2010/main" val="42957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Wear a respirator when using spray paint or other aerosols, and a disposable mask when working with dust or biological organisms</a:t>
            </a:r>
            <a:endParaRPr lang="en-US" dirty="0"/>
          </a:p>
        </p:txBody>
      </p:sp>
      <p:pic>
        <p:nvPicPr>
          <p:cNvPr id="5" name="Content Placeholder 4"/>
          <p:cNvPicPr>
            <a:picLocks noGrp="1" noChangeAspect="1"/>
          </p:cNvPicPr>
          <p:nvPr>
            <p:ph sz="half" idx="1"/>
          </p:nvPr>
        </p:nvPicPr>
        <p:blipFill>
          <a:blip r:embed="rId2"/>
          <a:stretch>
            <a:fillRect/>
          </a:stretch>
        </p:blipFill>
        <p:spPr>
          <a:xfrm>
            <a:off x="1386184" y="2560638"/>
            <a:ext cx="4542832" cy="3309937"/>
          </a:xfrm>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58582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Eat Or Drink In The Shop</a:t>
            </a:r>
            <a:endParaRPr lang="en-US" dirty="0"/>
          </a:p>
        </p:txBody>
      </p:sp>
      <p:sp>
        <p:nvSpPr>
          <p:cNvPr id="3" name="Content Placeholder 2"/>
          <p:cNvSpPr>
            <a:spLocks noGrp="1"/>
          </p:cNvSpPr>
          <p:nvPr>
            <p:ph sz="half" idx="1"/>
          </p:nvPr>
        </p:nvSpPr>
        <p:spPr/>
        <p:txBody>
          <a:bodyPr/>
          <a:lstStyle/>
          <a:p>
            <a:r>
              <a:rPr lang="en-US" dirty="0" smtClean="0"/>
              <a:t>Don’t bring any food or drink into the shop area.</a:t>
            </a:r>
          </a:p>
          <a:p>
            <a:r>
              <a:rPr lang="en-US" dirty="0" smtClean="0"/>
              <a:t>Don’t eat or drink when you are operating machinery or using tools.</a:t>
            </a:r>
          </a:p>
        </p:txBody>
      </p:sp>
      <p:pic>
        <p:nvPicPr>
          <p:cNvPr id="5" name="Content Placeholder 4"/>
          <p:cNvPicPr>
            <a:picLocks noGrp="1" noChangeAspect="1"/>
          </p:cNvPicPr>
          <p:nvPr>
            <p:ph sz="half" idx="2"/>
          </p:nvPr>
        </p:nvPicPr>
        <p:blipFill>
          <a:blip r:embed="rId2"/>
          <a:stretch>
            <a:fillRect/>
          </a:stretch>
        </p:blipFill>
        <p:spPr>
          <a:xfrm>
            <a:off x="7924800" y="3599656"/>
            <a:ext cx="1231900" cy="1231900"/>
          </a:xfrm>
          <a:prstGeom prst="rect">
            <a:avLst/>
          </a:prstGeom>
        </p:spPr>
      </p:pic>
    </p:spTree>
    <p:extLst>
      <p:ext uri="{BB962C8B-B14F-4D97-AF65-F5344CB8AC3E}">
        <p14:creationId xmlns:p14="http://schemas.microsoft.com/office/powerpoint/2010/main" val="220539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Always Make Sure You Are Familiar With The Equipment Before You Use It</a:t>
            </a:r>
            <a:endParaRPr lang="en-US" dirty="0"/>
          </a:p>
        </p:txBody>
      </p:sp>
      <p:sp>
        <p:nvSpPr>
          <p:cNvPr id="4" name="Text Placeholder 3"/>
          <p:cNvSpPr>
            <a:spLocks noGrp="1"/>
          </p:cNvSpPr>
          <p:nvPr>
            <p:ph sz="half" idx="1"/>
          </p:nvPr>
        </p:nvSpPr>
        <p:spPr/>
        <p:txBody>
          <a:bodyPr>
            <a:normAutofit lnSpcReduction="10000"/>
          </a:bodyPr>
          <a:lstStyle/>
          <a:p>
            <a:r>
              <a:rPr lang="en-US" dirty="0" smtClean="0"/>
              <a:t>Do not use any tool or piece of equipment unless you have been trained for it, and have passed the safety training for its use.</a:t>
            </a:r>
          </a:p>
          <a:p>
            <a:endParaRPr lang="en-US" dirty="0"/>
          </a:p>
          <a:p>
            <a:r>
              <a:rPr lang="en-US" dirty="0" smtClean="0"/>
              <a:t>If you are unsure about the safe operation of any tool or equipment seek assistance before you touch it.</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Some tools and machines require extra training beyond this safety training. Please look on the ‘subject experts’ white board to find trainers who can help you with equipment.</a:t>
            </a:r>
            <a:endParaRPr lang="en-US" dirty="0"/>
          </a:p>
        </p:txBody>
      </p:sp>
    </p:spTree>
    <p:extLst>
      <p:ext uri="{BB962C8B-B14F-4D97-AF65-F5344CB8AC3E}">
        <p14:creationId xmlns:p14="http://schemas.microsoft.com/office/powerpoint/2010/main" val="15542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 All Signage</a:t>
            </a:r>
            <a:endParaRPr lang="en-US" dirty="0"/>
          </a:p>
        </p:txBody>
      </p:sp>
      <p:pic>
        <p:nvPicPr>
          <p:cNvPr id="5" name="Content Placeholder 4"/>
          <p:cNvPicPr>
            <a:picLocks noGrp="1" noChangeAspect="1"/>
          </p:cNvPicPr>
          <p:nvPr>
            <p:ph sz="half" idx="1"/>
          </p:nvPr>
        </p:nvPicPr>
        <p:blipFill>
          <a:blip r:embed="rId2"/>
          <a:stretch>
            <a:fillRect/>
          </a:stretch>
        </p:blipFill>
        <p:spPr>
          <a:xfrm>
            <a:off x="1663838" y="2560638"/>
            <a:ext cx="3987523" cy="3309937"/>
          </a:xfrm>
          <a:prstGeom prst="rect">
            <a:avLst/>
          </a:prstGeom>
        </p:spPr>
      </p:pic>
      <p:sp>
        <p:nvSpPr>
          <p:cNvPr id="4" name="Text Placeholder 3"/>
          <p:cNvSpPr>
            <a:spLocks noGrp="1"/>
          </p:cNvSpPr>
          <p:nvPr>
            <p:ph sz="half" idx="2"/>
          </p:nvPr>
        </p:nvSpPr>
        <p:spPr/>
        <p:txBody>
          <a:bodyPr>
            <a:normAutofit lnSpcReduction="10000"/>
          </a:bodyPr>
          <a:lstStyle/>
          <a:p>
            <a:r>
              <a:rPr lang="en-US" dirty="0" smtClean="0"/>
              <a:t>Become familiar with all caution and danger signs.</a:t>
            </a:r>
          </a:p>
          <a:p>
            <a:endParaRPr lang="en-US" dirty="0"/>
          </a:p>
          <a:p>
            <a:r>
              <a:rPr lang="en-US" dirty="0" smtClean="0"/>
              <a:t>Be alert and pay attention to any alarms or verbal commands.</a:t>
            </a:r>
          </a:p>
          <a:p>
            <a:r>
              <a:rPr lang="en-US" dirty="0" smtClean="0"/>
              <a:t>Follow the requirements on the MSDS (Material Safety Data Sheets).</a:t>
            </a:r>
            <a:endParaRPr lang="en-US" dirty="0"/>
          </a:p>
        </p:txBody>
      </p:sp>
    </p:spTree>
    <p:extLst>
      <p:ext uri="{BB962C8B-B14F-4D97-AF65-F5344CB8AC3E}">
        <p14:creationId xmlns:p14="http://schemas.microsoft.com/office/powerpoint/2010/main" val="231184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160</TotalTime>
  <Words>708</Words>
  <Application>Microsoft Macintosh PowerPoint</Application>
  <PresentationFormat>Widescreen</PresentationFormat>
  <Paragraphs>53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Garamond</vt:lpstr>
      <vt:lpstr>Arial</vt:lpstr>
      <vt:lpstr>Organic</vt:lpstr>
      <vt:lpstr>General Safety in Our Makerspace</vt:lpstr>
      <vt:lpstr>Makerspaces can be dangerous</vt:lpstr>
      <vt:lpstr>Use Protective Gear</vt:lpstr>
      <vt:lpstr>Wear Shoes That Cover Your Entire Foot</vt:lpstr>
      <vt:lpstr>Tie Your Hair Back, Don’t Wear Anything That Can Get Tangled In Equipment</vt:lpstr>
      <vt:lpstr>Wear a respirator when using spray paint or other aerosols, and a disposable mask when working with dust or biological organisms</vt:lpstr>
      <vt:lpstr>Don’t Eat Or Drink In The Shop</vt:lpstr>
      <vt:lpstr>Always Make Sure You Are Familiar With The Equipment Before You Use It</vt:lpstr>
      <vt:lpstr>Observe All Signage</vt:lpstr>
      <vt:lpstr>Know where to find MSDS, kitty litter, safety glasses, and ear plugs</vt:lpstr>
      <vt:lpstr>Follow the two person rule when working with certain equipment. Equipment that requires someone else in the area while you are working includes the full size lathe and the milling machine. If you’re not sure about a piece of equipment, please ask the area officer.</vt:lpstr>
      <vt:lpstr>Respect The Shop Space – No Horseplay</vt:lpstr>
      <vt:lpstr>Keep Your Work Area Clean And Orderly</vt:lpstr>
      <vt:lpstr>Know When To Wear Gloves And Not To Wear Gloves</vt:lpstr>
      <vt:lpstr>Make Sure You Are Sober And Awake</vt:lpstr>
      <vt:lpstr>Give workers space – if someone is working on a machine, don’t interrupt them</vt:lpstr>
      <vt:lpstr>Keep a 4” margin of safety when using machines. Don’t move your fingers too close to blades, drills, or other moving parts</vt:lpstr>
      <vt:lpstr>Know where to locate first aid equipment</vt:lpstr>
      <vt:lpstr>Practice safety around electricity</vt:lpstr>
      <vt:lpstr>Take care of your tools, take care of your space, but especially, take care of the tools you cannot replace.</vt:lpstr>
    </vt:vector>
  </TitlesOfParts>
  <Company>Hewlett-Packard</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Safety</dc:title>
  <dc:creator>Sherie Pennebaker</dc:creator>
  <cp:lastModifiedBy>Pennebaker, Sherie</cp:lastModifiedBy>
  <cp:revision>34</cp:revision>
  <dcterms:created xsi:type="dcterms:W3CDTF">2015-03-13T16:44:51Z</dcterms:created>
  <dcterms:modified xsi:type="dcterms:W3CDTF">2016-09-11T16:10:57Z</dcterms:modified>
</cp:coreProperties>
</file>